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400" r:id="rId2"/>
    <p:sldId id="429" r:id="rId3"/>
    <p:sldId id="428" r:id="rId4"/>
  </p:sldIdLst>
  <p:sldSz cx="9144000" cy="6858000" type="screen4x3"/>
  <p:notesSz cx="6797675" cy="98742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Хамардюк Анна Владимировна" initials="ХАВ" lastIdx="7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8080"/>
    <a:srgbClr val="CCFFCC"/>
    <a:srgbClr val="339966"/>
    <a:srgbClr val="008000"/>
    <a:srgbClr val="00B028"/>
    <a:srgbClr val="00CC66"/>
    <a:srgbClr val="F3F7FB"/>
    <a:srgbClr val="95B3D7"/>
    <a:srgbClr val="CCECFF"/>
    <a:srgbClr val="85D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885" autoAdjust="0"/>
    <p:restoredTop sz="75858" autoAdjust="0"/>
  </p:normalViewPr>
  <p:slideViewPr>
    <p:cSldViewPr snapToGrid="0">
      <p:cViewPr varScale="1">
        <p:scale>
          <a:sx n="72" d="100"/>
          <a:sy n="72" d="100"/>
        </p:scale>
        <p:origin x="105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3" y="5"/>
            <a:ext cx="2946400" cy="494267"/>
          </a:xfrm>
          <a:prstGeom prst="rect">
            <a:avLst/>
          </a:prstGeom>
        </p:spPr>
        <p:txBody>
          <a:bodyPr vert="horz" lIns="90259" tIns="45128" rIns="90259" bIns="4512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700" y="5"/>
            <a:ext cx="2946400" cy="494267"/>
          </a:xfrm>
          <a:prstGeom prst="rect">
            <a:avLst/>
          </a:prstGeom>
        </p:spPr>
        <p:txBody>
          <a:bodyPr vert="horz" lIns="90259" tIns="45128" rIns="90259" bIns="45128" rtlCol="0"/>
          <a:lstStyle>
            <a:lvl1pPr algn="r">
              <a:defRPr sz="1200"/>
            </a:lvl1pPr>
          </a:lstStyle>
          <a:p>
            <a:fld id="{2F57753E-0964-411E-AC0F-C05982010970}" type="datetimeFigureOut">
              <a:rPr lang="ru-RU" smtClean="0"/>
              <a:pPr/>
              <a:t>30.09.2019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3" y="9378414"/>
            <a:ext cx="2946400" cy="494266"/>
          </a:xfrm>
          <a:prstGeom prst="rect">
            <a:avLst/>
          </a:prstGeom>
        </p:spPr>
        <p:txBody>
          <a:bodyPr vert="horz" lIns="90259" tIns="45128" rIns="90259" bIns="4512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700" y="9378414"/>
            <a:ext cx="2946400" cy="494266"/>
          </a:xfrm>
          <a:prstGeom prst="rect">
            <a:avLst/>
          </a:prstGeom>
        </p:spPr>
        <p:txBody>
          <a:bodyPr vert="horz" lIns="90259" tIns="45128" rIns="90259" bIns="45128" rtlCol="0" anchor="b"/>
          <a:lstStyle>
            <a:lvl1pPr algn="r">
              <a:defRPr sz="1200"/>
            </a:lvl1pPr>
          </a:lstStyle>
          <a:p>
            <a:fld id="{D4D47B4C-F79D-4506-A757-3EC6769C9B6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21925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3" y="5"/>
            <a:ext cx="2946400" cy="494267"/>
          </a:xfrm>
          <a:prstGeom prst="rect">
            <a:avLst/>
          </a:prstGeom>
        </p:spPr>
        <p:txBody>
          <a:bodyPr vert="horz" lIns="90259" tIns="45128" rIns="90259" bIns="4512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700" y="5"/>
            <a:ext cx="2946400" cy="494267"/>
          </a:xfrm>
          <a:prstGeom prst="rect">
            <a:avLst/>
          </a:prstGeom>
        </p:spPr>
        <p:txBody>
          <a:bodyPr vert="horz" lIns="90259" tIns="45128" rIns="90259" bIns="45128" rtlCol="0"/>
          <a:lstStyle>
            <a:lvl1pPr algn="r">
              <a:defRPr sz="1200"/>
            </a:lvl1pPr>
          </a:lstStyle>
          <a:p>
            <a:fld id="{CED6E66D-A9A5-48FE-98E0-B6BAEC84974D}" type="datetimeFigureOut">
              <a:rPr lang="ru-RU" smtClean="0"/>
              <a:pPr/>
              <a:t>30.09.2019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27100" y="741363"/>
            <a:ext cx="4943475" cy="37068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259" tIns="45128" rIns="90259" bIns="4512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8" y="4690009"/>
            <a:ext cx="5438778" cy="4443649"/>
          </a:xfrm>
          <a:prstGeom prst="rect">
            <a:avLst/>
          </a:prstGeom>
        </p:spPr>
        <p:txBody>
          <a:bodyPr vert="horz" lIns="90259" tIns="45128" rIns="90259" bIns="45128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3" y="9378414"/>
            <a:ext cx="2946400" cy="494266"/>
          </a:xfrm>
          <a:prstGeom prst="rect">
            <a:avLst/>
          </a:prstGeom>
        </p:spPr>
        <p:txBody>
          <a:bodyPr vert="horz" lIns="90259" tIns="45128" rIns="90259" bIns="4512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700" y="9378414"/>
            <a:ext cx="2946400" cy="494266"/>
          </a:xfrm>
          <a:prstGeom prst="rect">
            <a:avLst/>
          </a:prstGeom>
        </p:spPr>
        <p:txBody>
          <a:bodyPr vert="horz" lIns="90259" tIns="45128" rIns="90259" bIns="45128" rtlCol="0" anchor="b"/>
          <a:lstStyle>
            <a:lvl1pPr algn="r">
              <a:defRPr sz="1200"/>
            </a:lvl1pPr>
          </a:lstStyle>
          <a:p>
            <a:fld id="{49CD736E-2A87-4E65-BC43-FF2DAD5866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99120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Информацию</a:t>
            </a:r>
            <a:r>
              <a:rPr lang="ru-RU" baseline="0" dirty="0" smtClean="0"/>
              <a:t> на слайд  и текст выступления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CD736E-2A87-4E65-BC43-FF2DAD58665D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79597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Информацию</a:t>
            </a:r>
            <a:r>
              <a:rPr lang="ru-RU" baseline="0" dirty="0" smtClean="0"/>
              <a:t> на слайд  и текст выступления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CD736E-2A87-4E65-BC43-FF2DAD58665D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37936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Информацию</a:t>
            </a:r>
            <a:r>
              <a:rPr lang="ru-RU" baseline="0" dirty="0" smtClean="0"/>
              <a:t> на слайд  и текст выступления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CD736E-2A87-4E65-BC43-FF2DAD58665D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744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1585ACEA-AD5C-469D-9EE2-3FD8BABC55E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302171" y="392588"/>
            <a:ext cx="530575" cy="678498"/>
          </a:xfrm>
          <a:prstGeom prst="rect">
            <a:avLst/>
          </a:prstGeom>
        </p:spPr>
      </p:pic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5EA306B7-7481-4E4D-A98B-28AC777BAB0D}"/>
              </a:ext>
            </a:extLst>
          </p:cNvPr>
          <p:cNvSpPr/>
          <p:nvPr userDrawn="1"/>
        </p:nvSpPr>
        <p:spPr>
          <a:xfrm>
            <a:off x="457200" y="923924"/>
            <a:ext cx="7699025" cy="9207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30998" cy="649286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0" indent="0">
              <a:buNone/>
              <a:defRPr sz="120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10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105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100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00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9" name="Овал 8">
            <a:extLst>
              <a:ext uri="{FF2B5EF4-FFF2-40B4-BE49-F238E27FC236}">
                <a16:creationId xmlns:a16="http://schemas.microsoft.com/office/drawing/2014/main" xmlns="" id="{BC8BC777-2EF7-4F34-8021-20EAE8944863}"/>
              </a:ext>
            </a:extLst>
          </p:cNvPr>
          <p:cNvSpPr/>
          <p:nvPr userDrawn="1"/>
        </p:nvSpPr>
        <p:spPr>
          <a:xfrm>
            <a:off x="8333921" y="6126163"/>
            <a:ext cx="467179" cy="467179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F0FEDE5E-C35E-40AC-892C-1FCF350A33D1}"/>
              </a:ext>
            </a:extLst>
          </p:cNvPr>
          <p:cNvSpPr txBox="1"/>
          <p:nvPr userDrawn="1"/>
        </p:nvSpPr>
        <p:spPr>
          <a:xfrm>
            <a:off x="8298898" y="6191760"/>
            <a:ext cx="5305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0A15F720-E54B-473A-B671-02B4A2D0721C}" type="slidenum">
              <a:rPr lang="ru-RU" sz="1400" smtClean="0">
                <a:solidFill>
                  <a:srgbClr val="00B0F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pPr algn="ctr"/>
              <a:t>‹#›</a:t>
            </a:fld>
            <a:endParaRPr lang="ru-RU" sz="1400" dirty="0">
              <a:solidFill>
                <a:srgbClr val="00B0F0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9874BF-70B1-4619-8E83-A885DAEB3A69}" type="datetimeFigureOut">
              <a:rPr lang="ru-RU" smtClean="0"/>
              <a:pPr/>
              <a:t>30.09.2019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F261BA-3E61-43A2-AE08-91F29E6C07B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sz="1400" kern="1200">
          <a:solidFill>
            <a:schemeClr val="tx1"/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1pPr>
      <a:lvl2pPr marL="457200" indent="0" algn="l" defTabSz="914400" rtl="0" eaLnBrk="1" latinLnBrk="0" hangingPunct="1">
        <a:spcBef>
          <a:spcPct val="20000"/>
        </a:spcBef>
        <a:buFont typeface="Arial" pitchFamily="34" charset="0"/>
        <a:buNone/>
        <a:defRPr sz="1200" kern="1200">
          <a:solidFill>
            <a:schemeClr val="tx1"/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2pPr>
      <a:lvl3pPr marL="914400" indent="0" algn="l" defTabSz="914400" rtl="0" eaLnBrk="1" latinLnBrk="0" hangingPunct="1">
        <a:spcBef>
          <a:spcPct val="20000"/>
        </a:spcBef>
        <a:buFont typeface="Arial" pitchFamily="34" charset="0"/>
        <a:buNone/>
        <a:defRPr sz="1100" kern="1200">
          <a:solidFill>
            <a:schemeClr val="tx1"/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3pPr>
      <a:lvl4pPr marL="1371600" indent="0" algn="l" defTabSz="914400" rtl="0" eaLnBrk="1" latinLnBrk="0" hangingPunct="1">
        <a:spcBef>
          <a:spcPct val="20000"/>
        </a:spcBef>
        <a:buFont typeface="Arial" pitchFamily="34" charset="0"/>
        <a:buNone/>
        <a:defRPr sz="1050" kern="1200">
          <a:solidFill>
            <a:schemeClr val="tx1"/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4pPr>
      <a:lvl5pPr marL="1828800" indent="0" algn="l" defTabSz="914400" rtl="0" eaLnBrk="1" latinLnBrk="0" hangingPunct="1">
        <a:spcBef>
          <a:spcPct val="20000"/>
        </a:spcBef>
        <a:buFont typeface="Arial" pitchFamily="34" charset="0"/>
        <a:buNone/>
        <a:defRPr sz="1050" kern="1200">
          <a:solidFill>
            <a:schemeClr val="tx1"/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>
            <a:extLst>
              <a:ext uri="{FF2B5EF4-FFF2-40B4-BE49-F238E27FC236}">
                <a16:creationId xmlns:a16="http://schemas.microsoft.com/office/drawing/2014/main" xmlns="" id="{EDCD32D6-9A9E-483D-8EF7-F9688CC3A0AF}"/>
              </a:ext>
            </a:extLst>
          </p:cNvPr>
          <p:cNvSpPr txBox="1">
            <a:spLocks/>
          </p:cNvSpPr>
          <p:nvPr/>
        </p:nvSpPr>
        <p:spPr>
          <a:xfrm>
            <a:off x="279828" y="94075"/>
            <a:ext cx="8111795" cy="580991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ctr"/>
            <a:r>
              <a:rPr lang="ru-RU" sz="2000" b="1" dirty="0" smtClean="0">
                <a:solidFill>
                  <a:srgbClr val="008000"/>
                </a:solidFill>
                <a:latin typeface="+mj-lt"/>
              </a:rPr>
              <a:t>Национальный проект «Демография»</a:t>
            </a:r>
            <a:endParaRPr lang="ru-RU" sz="2000" b="1" dirty="0">
              <a:solidFill>
                <a:srgbClr val="008000"/>
              </a:solidFill>
              <a:latin typeface="+mj-lt"/>
            </a:endParaRPr>
          </a:p>
        </p:txBody>
      </p:sp>
      <p:sp>
        <p:nvSpPr>
          <p:cNvPr id="12" name="Блок-схема: процесс 11"/>
          <p:cNvSpPr/>
          <p:nvPr/>
        </p:nvSpPr>
        <p:spPr>
          <a:xfrm flipV="1">
            <a:off x="0" y="648439"/>
            <a:ext cx="9144000" cy="99296"/>
          </a:xfrm>
          <a:prstGeom prst="flowChartProcess">
            <a:avLst/>
          </a:prstGeom>
          <a:solidFill>
            <a:srgbClr val="00B028"/>
          </a:solidFill>
          <a:ln>
            <a:solidFill>
              <a:srgbClr val="00B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545484" y="43266"/>
            <a:ext cx="591012" cy="72476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18" name="Прямоугольник 71"/>
          <p:cNvSpPr>
            <a:spLocks noChangeArrowheads="1"/>
          </p:cNvSpPr>
          <p:nvPr/>
        </p:nvSpPr>
        <p:spPr bwMode="auto">
          <a:xfrm>
            <a:off x="-7504" y="994322"/>
            <a:ext cx="9144000" cy="307777"/>
          </a:xfrm>
          <a:prstGeom prst="rect">
            <a:avLst/>
          </a:prstGeom>
          <a:solidFill>
            <a:srgbClr val="339966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kumimoji="0" lang="ru-RU" altLang="ru-RU" sz="14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Показатели</a:t>
            </a:r>
            <a:endParaRPr kumimoji="0" lang="ru-RU" altLang="ru-RU" sz="14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98323" y="3522806"/>
            <a:ext cx="893234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Определено 11 </a:t>
            </a:r>
            <a:r>
              <a:rPr lang="ru-RU" sz="1400" dirty="0">
                <a:ea typeface="Times New Roman" panose="02020603050405020304" pitchFamily="18" charset="0"/>
                <a:cs typeface="Times New Roman" panose="02020603050405020304" pitchFamily="18" charset="0"/>
              </a:rPr>
              <a:t>земельных участков для строительства дошкольных образовательных </a:t>
            </a:r>
            <a:r>
              <a:rPr lang="ru-RU" sz="1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учреждений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Разработаны ПСД на строительство 9 ДОУ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dirty="0"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1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оздание мест для детей в возрасте до 3-х лет :</a:t>
            </a:r>
          </a:p>
          <a:p>
            <a:pPr marL="742950" lvl="1" indent="-285750" algn="just">
              <a:buFont typeface="Wingdings" panose="05000000000000000000" pitchFamily="2" charset="2"/>
              <a:buChar char="§"/>
            </a:pPr>
            <a:r>
              <a:rPr lang="ru-RU" sz="1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2019 г. - строительство </a:t>
            </a:r>
            <a:r>
              <a:rPr lang="ru-RU" sz="1400" dirty="0">
                <a:ea typeface="Times New Roman" panose="02020603050405020304" pitchFamily="18" charset="0"/>
                <a:cs typeface="Times New Roman" panose="02020603050405020304" pitchFamily="18" charset="0"/>
              </a:rPr>
              <a:t>ДОУ на ул. </a:t>
            </a:r>
            <a:r>
              <a:rPr lang="ru-RU" sz="1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Береговая,15 (220 мест</a:t>
            </a:r>
            <a:r>
              <a:rPr lang="ru-RU" sz="1400" dirty="0">
                <a:ea typeface="Times New Roman" panose="02020603050405020304" pitchFamily="18" charset="0"/>
                <a:cs typeface="Times New Roman" panose="02020603050405020304" pitchFamily="18" charset="0"/>
              </a:rPr>
              <a:t> , из них -  </a:t>
            </a:r>
            <a:r>
              <a:rPr lang="ru-RU" sz="1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60 </a:t>
            </a:r>
            <a:r>
              <a:rPr lang="ru-RU" sz="1400" dirty="0">
                <a:ea typeface="Times New Roman" panose="02020603050405020304" pitchFamily="18" charset="0"/>
                <a:cs typeface="Times New Roman" panose="02020603050405020304" pitchFamily="18" charset="0"/>
              </a:rPr>
              <a:t>ясельных</a:t>
            </a:r>
            <a:r>
              <a:rPr lang="ru-RU" sz="1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742950" lvl="1" indent="-285750" algn="just">
              <a:buFont typeface="Wingdings" panose="05000000000000000000" pitchFamily="2" charset="2"/>
              <a:buChar char="§"/>
            </a:pPr>
            <a:r>
              <a:rPr lang="ru-RU" sz="1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Восстановление ясельных групп в действующих ДОУ - </a:t>
            </a:r>
            <a:r>
              <a:rPr lang="ru-RU" sz="1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1475 </a:t>
            </a:r>
            <a:r>
              <a:rPr lang="ru-RU" sz="1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мест (компенсирующие мероприятия)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Капитальный ремонт выведенных из эксплуатации 291 места в 5 ДОУ, из них 108 для детей до3-х лет</a:t>
            </a:r>
          </a:p>
          <a:p>
            <a:pPr algn="just"/>
            <a:r>
              <a:rPr lang="ru-RU" sz="14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      (2019г. - выделено финансирование на изготовление ПСД в МБДОУ  № 72)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Сохранение </a:t>
            </a:r>
            <a:r>
              <a:rPr lang="ru-RU" sz="1400" dirty="0">
                <a:ea typeface="Times New Roman" panose="02020603050405020304" pitchFamily="18" charset="0"/>
                <a:cs typeface="Times New Roman" panose="02020603050405020304" pitchFamily="18" charset="0"/>
              </a:rPr>
              <a:t>профильного назначения ведомственных детских садов при отказе от них ведомств через новые организационно-правовые </a:t>
            </a:r>
            <a:r>
              <a:rPr lang="ru-RU" sz="1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формы 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279828" y="1772668"/>
            <a:ext cx="849257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1400" i="1" dirty="0">
                <a:ea typeface="Calibri" panose="020F0502020204030204" pitchFamily="34" charset="0"/>
                <a:cs typeface="Times New Roman" panose="02020603050405020304" pitchFamily="18" charset="0"/>
              </a:rPr>
              <a:t>Оценка потребности </a:t>
            </a:r>
            <a:r>
              <a:rPr lang="ru-RU" sz="1400" i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муниципалитета в </a:t>
            </a:r>
            <a:r>
              <a:rPr lang="ru-RU" sz="1400" i="1" dirty="0">
                <a:ea typeface="Calibri" panose="020F0502020204030204" pitchFamily="34" charset="0"/>
                <a:cs typeface="Times New Roman" panose="02020603050405020304" pitchFamily="18" charset="0"/>
              </a:rPr>
              <a:t>дополнительных местах для достижения 100% доступности дошкольного образования для детей от 2-х месяцев до 3-х лет: </a:t>
            </a:r>
            <a:r>
              <a:rPr lang="ru-RU" sz="1400" i="1" dirty="0" smtClean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9 968</a:t>
            </a:r>
            <a:r>
              <a:rPr lang="ru-RU" sz="1400" i="1" dirty="0" smtClean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i="1" dirty="0" smtClean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мест</a:t>
            </a:r>
            <a:endParaRPr lang="ru-RU" sz="1400" i="1" dirty="0">
              <a:solidFill>
                <a:srgbClr val="FF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9" name="Прямоугольник 71"/>
          <p:cNvSpPr>
            <a:spLocks noChangeArrowheads="1"/>
          </p:cNvSpPr>
          <p:nvPr/>
        </p:nvSpPr>
        <p:spPr bwMode="auto">
          <a:xfrm>
            <a:off x="-7504" y="3108046"/>
            <a:ext cx="9160411" cy="307777"/>
          </a:xfrm>
          <a:prstGeom prst="rect">
            <a:avLst/>
          </a:prstGeom>
          <a:solidFill>
            <a:srgbClr val="339966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 typeface="Arial" panose="020B0604020202020204" pitchFamily="34" charset="0"/>
              <a:buNone/>
            </a:pPr>
            <a:r>
              <a:rPr kumimoji="0" lang="ru-RU" altLang="ru-RU" sz="1400" b="1" u="none" dirty="0" smtClean="0">
                <a:solidFill>
                  <a:schemeClr val="bg1"/>
                </a:solidFill>
                <a:latin typeface="Calibri" panose="020F0502020204030204" pitchFamily="34" charset="0"/>
              </a:rPr>
              <a:t>Мероприятия</a:t>
            </a:r>
            <a:endParaRPr kumimoji="0" lang="ru-RU" altLang="ru-RU" sz="1400" b="1" u="none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371600" y="1418656"/>
            <a:ext cx="702002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Обеспечение доступности дошкольного образования от 2-х мес. до 3-х лет </a:t>
            </a:r>
          </a:p>
        </p:txBody>
      </p:sp>
    </p:spTree>
    <p:extLst>
      <p:ext uri="{BB962C8B-B14F-4D97-AF65-F5344CB8AC3E}">
        <p14:creationId xmlns:p14="http://schemas.microsoft.com/office/powerpoint/2010/main" val="580849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Блок-схема: процесс 11"/>
          <p:cNvSpPr/>
          <p:nvPr/>
        </p:nvSpPr>
        <p:spPr>
          <a:xfrm flipV="1">
            <a:off x="0" y="817696"/>
            <a:ext cx="9144000" cy="99296"/>
          </a:xfrm>
          <a:prstGeom prst="flowChartProcess">
            <a:avLst/>
          </a:prstGeom>
          <a:solidFill>
            <a:srgbClr val="00B028"/>
          </a:solidFill>
          <a:ln>
            <a:solidFill>
              <a:srgbClr val="00B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545484" y="43266"/>
            <a:ext cx="591012" cy="72476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18" name="Прямоугольник 71"/>
          <p:cNvSpPr>
            <a:spLocks noChangeArrowheads="1"/>
          </p:cNvSpPr>
          <p:nvPr/>
        </p:nvSpPr>
        <p:spPr bwMode="auto">
          <a:xfrm>
            <a:off x="0" y="1170397"/>
            <a:ext cx="9144000" cy="369332"/>
          </a:xfrm>
          <a:prstGeom prst="rect">
            <a:avLst/>
          </a:prstGeom>
          <a:solidFill>
            <a:srgbClr val="339966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kumimoji="0" lang="ru-RU" altLang="ru-RU" sz="1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Мероприятия</a:t>
            </a:r>
            <a:endParaRPr kumimoji="0" lang="ru-RU" altLang="ru-RU" sz="18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/>
          </p:nvPr>
        </p:nvGraphicFramePr>
        <p:xfrm>
          <a:off x="249348" y="1793310"/>
          <a:ext cx="8642360" cy="465076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84743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4873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4873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4873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948732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460469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Создание мест для детей в возрасте до трех лет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61630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2019г.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2020г.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2021г.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ИТОГО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59311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Строительство новых зданий ДОУ </a:t>
                      </a:r>
                    </a:p>
                    <a:p>
                      <a:pPr algn="l" fontAlgn="b"/>
                      <a:r>
                        <a:rPr lang="ru-RU" sz="18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(11 МДОУ – 2045 мест)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102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408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570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021080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Восстановление (создание) групп для детей в возрасте до трех лет (</a:t>
                      </a:r>
                      <a:r>
                        <a:rPr lang="ru-RU" sz="18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ясель</a:t>
                      </a:r>
                      <a:r>
                        <a:rPr lang="ru-RU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 в действующих МДОУ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263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1052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1475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55320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dirty="0" smtClean="0"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Возврат в эксплуатацию зданий (помещений), выведенных по причине аварийности: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85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108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97541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Открытие дополнительных мест для детей в возрасте до трех лет в негосударственных ДОО, группах присмотра и ухода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215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6800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7815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60469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18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  <a:endParaRPr lang="ru-RU" sz="18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435</a:t>
                      </a:r>
                      <a:endParaRPr lang="ru-RU" sz="18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1250</a:t>
                      </a:r>
                      <a:endParaRPr lang="ru-RU" sz="18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8283</a:t>
                      </a:r>
                      <a:endParaRPr lang="ru-RU" sz="18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9968</a:t>
                      </a:r>
                      <a:endParaRPr lang="ru-RU" sz="18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7" name="Заголовок 1">
            <a:extLst>
              <a:ext uri="{FF2B5EF4-FFF2-40B4-BE49-F238E27FC236}">
                <a16:creationId xmlns:a16="http://schemas.microsoft.com/office/drawing/2014/main" xmlns="" id="{EDCD32D6-9A9E-483D-8EF7-F9688CC3A0AF}"/>
              </a:ext>
            </a:extLst>
          </p:cNvPr>
          <p:cNvSpPr txBox="1">
            <a:spLocks/>
          </p:cNvSpPr>
          <p:nvPr/>
        </p:nvSpPr>
        <p:spPr>
          <a:xfrm>
            <a:off x="279828" y="90162"/>
            <a:ext cx="8111795" cy="580991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ctr"/>
            <a:r>
              <a:rPr lang="ru-RU" sz="2000" b="1" dirty="0" smtClean="0">
                <a:solidFill>
                  <a:srgbClr val="008000"/>
                </a:solidFill>
                <a:latin typeface="+mj-lt"/>
              </a:rPr>
              <a:t>Национальный проект «Демография»</a:t>
            </a:r>
            <a:endParaRPr lang="ru-RU" sz="2000" b="1" dirty="0">
              <a:solidFill>
                <a:srgbClr val="008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47124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Блок-схема: процесс 11"/>
          <p:cNvSpPr/>
          <p:nvPr/>
        </p:nvSpPr>
        <p:spPr>
          <a:xfrm flipV="1">
            <a:off x="6994" y="698503"/>
            <a:ext cx="9144000" cy="99296"/>
          </a:xfrm>
          <a:prstGeom prst="flowChartProcess">
            <a:avLst/>
          </a:prstGeom>
          <a:solidFill>
            <a:srgbClr val="00B028"/>
          </a:solidFill>
          <a:ln>
            <a:solidFill>
              <a:srgbClr val="00B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512232" y="43265"/>
            <a:ext cx="624263" cy="76554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22" name="TextBox 21"/>
          <p:cNvSpPr txBox="1"/>
          <p:nvPr/>
        </p:nvSpPr>
        <p:spPr>
          <a:xfrm>
            <a:off x="143409" y="2065811"/>
            <a:ext cx="897775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Развитие </a:t>
            </a:r>
            <a:r>
              <a:rPr lang="ru-RU" sz="1400" dirty="0">
                <a:ea typeface="Times New Roman" panose="02020603050405020304" pitchFamily="18" charset="0"/>
                <a:cs typeface="Times New Roman" panose="02020603050405020304" pitchFamily="18" charset="0"/>
              </a:rPr>
              <a:t>частного </a:t>
            </a:r>
            <a:r>
              <a:rPr lang="ru-RU" sz="1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сектора для предоставления </a:t>
            </a:r>
            <a:r>
              <a:rPr lang="ru-RU" sz="1400" dirty="0">
                <a:ea typeface="Times New Roman" panose="02020603050405020304" pitchFamily="18" charset="0"/>
                <a:cs typeface="Times New Roman" panose="02020603050405020304" pitchFamily="18" charset="0"/>
              </a:rPr>
              <a:t>дошкольного </a:t>
            </a:r>
            <a:r>
              <a:rPr lang="ru-RU" sz="1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образования: 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ru-RU" sz="1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Компенсация части родительской платы за счет бюджета (3 </a:t>
            </a:r>
            <a:r>
              <a:rPr lang="ru-RU" sz="1400" dirty="0">
                <a:ea typeface="Times New Roman" panose="02020603050405020304" pitchFamily="18" charset="0"/>
                <a:cs typeface="Times New Roman" panose="02020603050405020304" pitchFamily="18" charset="0"/>
              </a:rPr>
              <a:t>тыс. руб. </a:t>
            </a:r>
            <a:r>
              <a:rPr lang="ru-RU" sz="1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ежемесячно)</a:t>
            </a:r>
            <a:endParaRPr lang="ru-RU" sz="14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ru-RU" sz="1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НДОО возмещаются </a:t>
            </a:r>
            <a:r>
              <a:rPr lang="ru-RU" sz="1400" dirty="0">
                <a:ea typeface="Times New Roman" panose="02020603050405020304" pitchFamily="18" charset="0"/>
                <a:cs typeface="Times New Roman" panose="02020603050405020304" pitchFamily="18" charset="0"/>
              </a:rPr>
              <a:t>затраты, связанные с обеспечением  получения дошкольного </a:t>
            </a:r>
            <a:r>
              <a:rPr lang="ru-RU" sz="1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образования за счет финансирования из областного бюджета</a:t>
            </a:r>
            <a:endParaRPr lang="ru-RU" sz="14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201295" algn="l"/>
              </a:tabLst>
            </a:pPr>
            <a:r>
              <a:rPr lang="ru-RU" sz="1400" dirty="0">
                <a:ea typeface="Times New Roman" panose="02020603050405020304" pitchFamily="18" charset="0"/>
                <a:cs typeface="Times New Roman" panose="02020603050405020304" pitchFamily="18" charset="0"/>
              </a:rPr>
              <a:t>Расширение сети групп по присмотру и уходу за </a:t>
            </a:r>
            <a:r>
              <a:rPr lang="ru-RU" sz="1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детьми: </a:t>
            </a:r>
            <a:endParaRPr lang="ru-RU" sz="14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ru-RU" sz="1400" dirty="0">
                <a:ea typeface="Times New Roman" panose="02020603050405020304" pitchFamily="18" charset="0"/>
                <a:cs typeface="Times New Roman" panose="02020603050405020304" pitchFamily="18" charset="0"/>
              </a:rPr>
              <a:t>Компенсация части родительской платы </a:t>
            </a:r>
            <a:r>
              <a:rPr lang="ru-RU" sz="1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(1710 руб. в месяц)</a:t>
            </a:r>
          </a:p>
        </p:txBody>
      </p:sp>
      <p:sp>
        <p:nvSpPr>
          <p:cNvPr id="29" name="Прямоугольник 71"/>
          <p:cNvSpPr>
            <a:spLocks noChangeArrowheads="1"/>
          </p:cNvSpPr>
          <p:nvPr/>
        </p:nvSpPr>
        <p:spPr bwMode="auto">
          <a:xfrm>
            <a:off x="52082" y="1383891"/>
            <a:ext cx="9160411" cy="307777"/>
          </a:xfrm>
          <a:prstGeom prst="rect">
            <a:avLst/>
          </a:prstGeom>
          <a:solidFill>
            <a:srgbClr val="339966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 typeface="Arial" panose="020B0604020202020204" pitchFamily="34" charset="0"/>
              <a:buNone/>
            </a:pPr>
            <a:r>
              <a:rPr kumimoji="0" lang="ru-RU" altLang="ru-RU" sz="1400" b="1" u="none" dirty="0" smtClean="0">
                <a:solidFill>
                  <a:schemeClr val="bg1"/>
                </a:solidFill>
                <a:latin typeface="Calibri" panose="020F0502020204030204" pitchFamily="34" charset="0"/>
              </a:rPr>
              <a:t>Мероприятия</a:t>
            </a:r>
            <a:endParaRPr kumimoji="0" lang="ru-RU" altLang="ru-RU" sz="1400" b="1" u="none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948289" y="1018614"/>
            <a:ext cx="677487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/>
              <a:t>Обеспечение доступности дошкольного образования от 2-х мес. до 3-х лет </a:t>
            </a:r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xmlns="" id="{EDCD32D6-9A9E-483D-8EF7-F9688CC3A0AF}"/>
              </a:ext>
            </a:extLst>
          </p:cNvPr>
          <p:cNvSpPr txBox="1">
            <a:spLocks/>
          </p:cNvSpPr>
          <p:nvPr/>
        </p:nvSpPr>
        <p:spPr>
          <a:xfrm>
            <a:off x="279828" y="90162"/>
            <a:ext cx="8111795" cy="580991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ctr"/>
            <a:r>
              <a:rPr lang="ru-RU" sz="2000" b="1" dirty="0" smtClean="0">
                <a:solidFill>
                  <a:srgbClr val="008000"/>
                </a:solidFill>
                <a:latin typeface="+mj-lt"/>
              </a:rPr>
              <a:t>Национальный проект «Демография»</a:t>
            </a:r>
            <a:endParaRPr lang="ru-RU" sz="2000" b="1" dirty="0">
              <a:solidFill>
                <a:srgbClr val="008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138757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15966</TotalTime>
  <Words>347</Words>
  <Application>Microsoft Office PowerPoint</Application>
  <PresentationFormat>Экран (4:3)</PresentationFormat>
  <Paragraphs>60</Paragraphs>
  <Slides>3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9" baseType="lpstr">
      <vt:lpstr>Arial</vt:lpstr>
      <vt:lpstr>Calibri</vt:lpstr>
      <vt:lpstr>Times New Roman</vt:lpstr>
      <vt:lpstr>Verdana</vt:lpstr>
      <vt:lpstr>Wingdings</vt:lpstr>
      <vt:lpstr>Тема Office</vt:lpstr>
      <vt:lpstr>Презентация PowerPoint</vt:lpstr>
      <vt:lpstr>Презентация PowerPoint</vt:lpstr>
      <vt:lpstr>Презентация PowerPoint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Паспорт регионального проекта основных параметров реализации национального проекта «Образование» в /наименование субъекта РФ/</dc:title>
  <dc:creator>user</dc:creator>
  <cp:lastModifiedBy>Белянина Инна Леонидовна</cp:lastModifiedBy>
  <cp:revision>691</cp:revision>
  <cp:lastPrinted>2019-03-15T07:03:09Z</cp:lastPrinted>
  <dcterms:created xsi:type="dcterms:W3CDTF">2018-11-16T09:12:54Z</dcterms:created>
  <dcterms:modified xsi:type="dcterms:W3CDTF">2019-09-30T09:31:10Z</dcterms:modified>
</cp:coreProperties>
</file>